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italic.fntdata"/><Relationship Id="rId14" Type="http://schemas.openxmlformats.org/officeDocument/2006/relationships/slide" Target="slides/slide10.xml"/><Relationship Id="rId36" Type="http://schemas.openxmlformats.org/officeDocument/2006/relationships/font" Target="fonts/Robot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87edb240_0_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87edb24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6f9e470d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6f9e470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887edb24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887edb24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6f9e470d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c6f9e470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875619bd_2_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8875619bd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8875619bd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8875619bd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8875619b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8875619b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875619bd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8875619bd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887edb24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887edb24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887edb24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887edb24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7c9ab4eb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7c9ab4e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disorder that affects a person's ability to think, feel, and behave clearly.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87edb24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887edb24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887edb24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887edb24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87edb24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87edb24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8875619bd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8875619bd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875619bd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8875619bd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90c2c7d6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90c2c7d6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8875619bd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8875619bd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8875619bd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8875619bd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875619bd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8875619b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875619bd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875619bd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87edb24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87edb24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875619bd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8875619bd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6f9e470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6f9e47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7c9ab4e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7c9ab4e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0c2c7d66_1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0c2c7d6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7c9ab4eb_0_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87c9ab4e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this as a challenge as well.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87edb240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87edb240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8875619bd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8875619bd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Cl87hEGU30XnyuW3yMyq9ztdssdSTSMw/view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lmZNdAFu2XU_qzyGCg3j3_OSHxhN9Ed9/view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Ktvyry25rPyPf22FDVCczvYMKO9hrL1T/view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ntLpBSTg2aHFmxc8sGFvgNOKrPXP0IVM/view" TargetMode="External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rAGyBZDRzAP4ivpl23WZoczBZoCDYmC0/view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337300"/>
            <a:ext cx="8222100" cy="73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simulation of Schizophrenia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18725" y="3638875"/>
            <a:ext cx="2531700" cy="13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Abhinuv Nitin Pitale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Adithya Upadhya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Hamza Manzoor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Naresh Nagabushan</a:t>
            </a:r>
            <a:endParaRPr i="1" sz="140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598088" y="20744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simulation for evoking empathy and promoting awareness</a:t>
            </a:r>
            <a:endParaRPr sz="1400"/>
          </a:p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6328625" y="3793350"/>
            <a:ext cx="26805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Supervised by,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Dr. Doug A. Bowman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Dr. James Ivory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a Live Demo!</a:t>
            </a:r>
            <a:endParaRPr/>
          </a:p>
        </p:txBody>
      </p:sp>
      <p:sp>
        <p:nvSpPr>
          <p:cNvPr id="186" name="Google Shape;186;p2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</p:txBody>
      </p:sp>
      <p:sp>
        <p:nvSpPr>
          <p:cNvPr id="192" name="Google Shape;192;p2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25" y="716925"/>
            <a:ext cx="3794753" cy="10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650" y="627875"/>
            <a:ext cx="3246099" cy="11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6450" y="2168975"/>
            <a:ext cx="3031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00" y="2248988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8950" y="1957063"/>
            <a:ext cx="2838400" cy="21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Experimental Setup</a:t>
            </a:r>
            <a:endParaRPr/>
          </a:p>
        </p:txBody>
      </p:sp>
      <p:sp>
        <p:nvSpPr>
          <p:cNvPr id="208" name="Google Shape;208;p25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Manager Interview</a:t>
            </a:r>
            <a:endParaRPr/>
          </a:p>
        </p:txBody>
      </p:sp>
      <p:sp>
        <p:nvSpPr>
          <p:cNvPr id="209" name="Google Shape;209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participants undergo an interview which involves simple Q&amp;A which is augmented with visual and auditory hallucinations</a:t>
            </a:r>
            <a:endParaRPr/>
          </a:p>
        </p:txBody>
      </p:sp>
      <p:sp>
        <p:nvSpPr>
          <p:cNvPr id="210" name="Google Shape;210;p2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Walkthrough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6" name="Google Shape;216;p26"/>
          <p:cNvGrpSpPr/>
          <p:nvPr/>
        </p:nvGrpSpPr>
        <p:grpSpPr>
          <a:xfrm>
            <a:off x="431925" y="1304875"/>
            <a:ext cx="2628925" cy="3416400"/>
            <a:chOff x="431925" y="1304875"/>
            <a:chExt cx="2628925" cy="3416400"/>
          </a:xfrm>
        </p:grpSpPr>
        <p:sp>
          <p:nvSpPr>
            <p:cNvPr id="217" name="Google Shape;217;p26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" name="Google Shape;219;p26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Pre-Interview Ques.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26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Knowledge of </a:t>
            </a:r>
            <a:r>
              <a:rPr lang="en" sz="1600"/>
              <a:t>Schizophrenia</a:t>
            </a:r>
            <a:r>
              <a:rPr lang="en" sz="1600"/>
              <a:t>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Empathy towards patients with this ailment.</a:t>
            </a:r>
            <a:endParaRPr sz="1600"/>
          </a:p>
        </p:txBody>
      </p:sp>
      <p:grpSp>
        <p:nvGrpSpPr>
          <p:cNvPr id="221" name="Google Shape;221;p26"/>
          <p:cNvGrpSpPr/>
          <p:nvPr/>
        </p:nvGrpSpPr>
        <p:grpSpPr>
          <a:xfrm>
            <a:off x="3320450" y="1304875"/>
            <a:ext cx="2632500" cy="3416400"/>
            <a:chOff x="3320450" y="1304875"/>
            <a:chExt cx="2632500" cy="3416400"/>
          </a:xfrm>
        </p:grpSpPr>
        <p:sp>
          <p:nvSpPr>
            <p:cNvPr id="222" name="Google Shape;222;p26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p26"/>
          <p:cNvSpPr txBox="1"/>
          <p:nvPr>
            <p:ph idx="4294967295" type="body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Interview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26"/>
          <p:cNvSpPr txBox="1"/>
          <p:nvPr>
            <p:ph idx="4294967295" type="body"/>
          </p:nvPr>
        </p:nvSpPr>
        <p:spPr>
          <a:xfrm>
            <a:off x="33967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Simple Questions.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Inferring from Graphs.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Introduce Product.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Collect Forms.</a:t>
            </a:r>
            <a:endParaRPr sz="1600"/>
          </a:p>
        </p:txBody>
      </p:sp>
      <p:grpSp>
        <p:nvGrpSpPr>
          <p:cNvPr id="226" name="Google Shape;226;p26"/>
          <p:cNvGrpSpPr/>
          <p:nvPr/>
        </p:nvGrpSpPr>
        <p:grpSpPr>
          <a:xfrm>
            <a:off x="6212550" y="1304875"/>
            <a:ext cx="2632500" cy="3416400"/>
            <a:chOff x="6212550" y="1304875"/>
            <a:chExt cx="2632500" cy="3416400"/>
          </a:xfrm>
        </p:grpSpPr>
        <p:sp>
          <p:nvSpPr>
            <p:cNvPr id="227" name="Google Shape;227;p26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6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26"/>
          <p:cNvSpPr txBox="1"/>
          <p:nvPr>
            <p:ph idx="4294967295" type="body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Post Interview Ques.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26"/>
          <p:cNvSpPr txBox="1"/>
          <p:nvPr>
            <p:ph idx="4294967295" type="body"/>
          </p:nvPr>
        </p:nvSpPr>
        <p:spPr>
          <a:xfrm>
            <a:off x="6286400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Similar Questions.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Objectively study the change in attitude.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Effectiveness of the simulation.</a:t>
            </a:r>
            <a:endParaRPr sz="1600"/>
          </a:p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7" title="Book audi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9238" y="314737"/>
            <a:ext cx="6018674" cy="45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/>
        </p:nvSpPr>
        <p:spPr>
          <a:xfrm>
            <a:off x="129750" y="2168400"/>
            <a:ext cx="24876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Discouraging Voices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Visual artifacts that distracted / scared the participant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7"/>
          <p:cNvSpPr txBox="1"/>
          <p:nvPr>
            <p:ph type="title"/>
          </p:nvPr>
        </p:nvSpPr>
        <p:spPr>
          <a:xfrm>
            <a:off x="311700" y="410000"/>
            <a:ext cx="2637600" cy="20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&amp; Auditory Hallucinations</a:t>
            </a:r>
            <a:endParaRPr/>
          </a:p>
        </p:txBody>
      </p:sp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/>
        </p:nvSpPr>
        <p:spPr>
          <a:xfrm>
            <a:off x="102900" y="2113975"/>
            <a:ext cx="3131700" cy="22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AR content embedded in the scene.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AR content was introduced and removed as a part of the interview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3750" y="0"/>
            <a:ext cx="4480249" cy="252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745" y="2619625"/>
            <a:ext cx="4480254" cy="2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>
            <p:ph type="title"/>
          </p:nvPr>
        </p:nvSpPr>
        <p:spPr>
          <a:xfrm>
            <a:off x="311700" y="410000"/>
            <a:ext cx="29229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Direction</a:t>
            </a:r>
            <a:endParaRPr/>
          </a:p>
        </p:txBody>
      </p:sp>
      <p:sp>
        <p:nvSpPr>
          <p:cNvPr id="248" name="Google Shape;248;p2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AR effective?</a:t>
            </a:r>
            <a:endParaRPr/>
          </a:p>
        </p:txBody>
      </p:sp>
      <p:sp>
        <p:nvSpPr>
          <p:cNvPr id="254" name="Google Shape;254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RQ1: </a:t>
            </a:r>
            <a:r>
              <a:rPr lang="en">
                <a:solidFill>
                  <a:srgbClr val="000000"/>
                </a:solidFill>
              </a:rPr>
              <a:t>How accurate is AR simulation in inducing visual and auditory hallucinations?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Probably yes!</a:t>
            </a:r>
            <a:endParaRPr b="1"/>
          </a:p>
        </p:txBody>
      </p:sp>
      <p:sp>
        <p:nvSpPr>
          <p:cNvPr id="255" name="Google Shape;255;p2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Study</a:t>
            </a:r>
            <a:endParaRPr/>
          </a:p>
        </p:txBody>
      </p:sp>
      <p:sp>
        <p:nvSpPr>
          <p:cNvPr id="261" name="Google Shape;261;p30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and visualization of survey data from 10 participants</a:t>
            </a:r>
            <a:endParaRPr/>
          </a:p>
        </p:txBody>
      </p:sp>
      <p:sp>
        <p:nvSpPr>
          <p:cNvPr id="262" name="Google Shape;262;p3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idx="4294967295" type="title"/>
          </p:nvPr>
        </p:nvSpPr>
        <p:spPr>
          <a:xfrm>
            <a:off x="311700" y="147125"/>
            <a:ext cx="8520600" cy="9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Section 1: Empathic feelings towards people suffering from schizophrenia</a:t>
            </a:r>
            <a:endParaRPr sz="2700"/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50625"/>
            <a:ext cx="5019034" cy="37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/>
        </p:nvSpPr>
        <p:spPr>
          <a:xfrm>
            <a:off x="5657850" y="1188725"/>
            <a:ext cx="3174300" cy="3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X-Axis data points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Sympathetic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Disgusted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Scared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Compassionate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Angry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Soft-hearted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Warm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Afraid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Tender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Confused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Moved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Anxious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1"/>
          <p:cNvSpPr txBox="1"/>
          <p:nvPr/>
        </p:nvSpPr>
        <p:spPr>
          <a:xfrm rot="-5400000">
            <a:off x="-1143925" y="2746075"/>
            <a:ext cx="26460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1. Not at All		7. Extremely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273450" y="1611475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Schizophrenia? </a:t>
            </a:r>
            <a:endParaRPr/>
          </a:p>
        </p:txBody>
      </p:sp>
      <p:sp>
        <p:nvSpPr>
          <p:cNvPr id="95" name="Google Shape;95;p14"/>
          <p:cNvSpPr txBox="1"/>
          <p:nvPr>
            <p:ph idx="2" type="body"/>
          </p:nvPr>
        </p:nvSpPr>
        <p:spPr>
          <a:xfrm>
            <a:off x="4822125" y="1433775"/>
            <a:ext cx="4045200" cy="22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 mental disorder characterized by abnormal social behavior and failure to understand reality.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>
            <p:ph idx="4294967295" type="title"/>
          </p:nvPr>
        </p:nvSpPr>
        <p:spPr>
          <a:xfrm>
            <a:off x="311700" y="147125"/>
            <a:ext cx="8520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Section 2: The social distance scale</a:t>
            </a:r>
            <a:endParaRPr sz="2700"/>
          </a:p>
        </p:txBody>
      </p:sp>
      <p:sp>
        <p:nvSpPr>
          <p:cNvPr id="277" name="Google Shape;277;p32"/>
          <p:cNvSpPr txBox="1"/>
          <p:nvPr/>
        </p:nvSpPr>
        <p:spPr>
          <a:xfrm>
            <a:off x="5601000" y="765725"/>
            <a:ext cx="3231300" cy="4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X-Axis data points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Renting a room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Schizophrenic individual as a coworker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Schizophrenic individual as your neighbor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Caretaker of your children for a couple of hours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Children marry someone suffering from Schizophrenia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Introducing a schizophrenic individual to your friend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Job Recommendation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8125"/>
            <a:ext cx="533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32"/>
          <p:cNvSpPr txBox="1"/>
          <p:nvPr/>
        </p:nvSpPr>
        <p:spPr>
          <a:xfrm rot="-5400000">
            <a:off x="-1751850" y="2600225"/>
            <a:ext cx="3835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1. Definitely willing		7. Definitely Unwilling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>
            <p:ph idx="4294967295" type="title"/>
          </p:nvPr>
        </p:nvSpPr>
        <p:spPr>
          <a:xfrm>
            <a:off x="311700" y="147125"/>
            <a:ext cx="8520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Section 3: Attitudes toward people with schizophrenia</a:t>
            </a:r>
            <a:endParaRPr sz="2700"/>
          </a:p>
        </p:txBody>
      </p:sp>
      <p:sp>
        <p:nvSpPr>
          <p:cNvPr id="286" name="Google Shape;286;p33"/>
          <p:cNvSpPr txBox="1"/>
          <p:nvPr/>
        </p:nvSpPr>
        <p:spPr>
          <a:xfrm>
            <a:off x="5601000" y="765725"/>
            <a:ext cx="3231300" cy="4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X-Axis data points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Their own Fault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They could have avoided contracting the disease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Care about the plight of people with schizophrenia?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Insufficient help from society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Importance of helping people with schizophrenia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More could be done from society to help them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General feelings towards schizophrenic individuals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8125"/>
            <a:ext cx="5296200" cy="39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33"/>
          <p:cNvSpPr txBox="1"/>
          <p:nvPr/>
        </p:nvSpPr>
        <p:spPr>
          <a:xfrm rot="-5400000">
            <a:off x="-1528350" y="2595125"/>
            <a:ext cx="3388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1. Strongly Disagree	7. Strongly Agree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idx="4294967295" type="title"/>
          </p:nvPr>
        </p:nvSpPr>
        <p:spPr>
          <a:xfrm>
            <a:off x="311700" y="147125"/>
            <a:ext cx="8520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Section 4: Simulation Evaluation</a:t>
            </a:r>
            <a:endParaRPr sz="2700"/>
          </a:p>
        </p:txBody>
      </p:sp>
      <p:sp>
        <p:nvSpPr>
          <p:cNvPr id="295" name="Google Shape;295;p34"/>
          <p:cNvSpPr txBox="1"/>
          <p:nvPr/>
        </p:nvSpPr>
        <p:spPr>
          <a:xfrm>
            <a:off x="5601000" y="765725"/>
            <a:ext cx="3231300" cy="4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X-Axis data points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Simulation was interesting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 simulation was educational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Simulation promotes awareness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Simulation shouldn’t be administered to people with schizophrenic colleagues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AutoNum type="arabicPeriod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Simulation makes people more sympathetic towards schizophrenic patients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8125"/>
            <a:ext cx="5296200" cy="39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34"/>
          <p:cNvSpPr txBox="1"/>
          <p:nvPr/>
        </p:nvSpPr>
        <p:spPr>
          <a:xfrm rot="-5400000">
            <a:off x="-1528350" y="2595125"/>
            <a:ext cx="3388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1. Strongly Disagree	7. Strongly Agree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Effectiveness</a:t>
            </a:r>
            <a:endParaRPr/>
          </a:p>
        </p:txBody>
      </p:sp>
      <p:sp>
        <p:nvSpPr>
          <p:cNvPr id="304" name="Google Shape;304;p3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RQ2: </a:t>
            </a:r>
            <a:r>
              <a:rPr lang="en">
                <a:solidFill>
                  <a:srgbClr val="000000"/>
                </a:solidFill>
              </a:rPr>
              <a:t>Would a Schizophrenia AR Simulation be an effective technology in evoking empathy and generating awareness?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As per our user study, yes!</a:t>
            </a:r>
            <a:endParaRPr b="1"/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200" y="2038325"/>
            <a:ext cx="3717225" cy="27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Concentration</a:t>
            </a:r>
            <a:endParaRPr/>
          </a:p>
        </p:txBody>
      </p:sp>
      <p:sp>
        <p:nvSpPr>
          <p:cNvPr id="312" name="Google Shape;312;p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RQ3: Can subjects concentrate on the task at hand with different hallucinations?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Subjects were distracted and could not focus on interview due to the visual and the auditory hallucinations.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19" name="Google Shape;319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20" name="Google Shape;320;p3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Penn, David L., James D. Ivory, and Abigail Judge. "The virtual doppelganger: Effects of a virtual reality simulator on perceptions of schizophrenia." The Journal of nervous and mental disease 198.6 (2010): 437-443.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“Auditory Hallucination Simulation.” YouTube, YouTube, 27 Apr. 2015, www.youtube.com/watch?v=nsWm4cAGTZU.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326" name="Google Shape;326;p3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9" title="Spider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3488" y="308563"/>
            <a:ext cx="6035174" cy="45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102825" y="686700"/>
            <a:ext cx="22485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Scene Direction</a:t>
            </a:r>
            <a:endParaRPr sz="2400"/>
          </a:p>
        </p:txBody>
      </p:sp>
      <p:sp>
        <p:nvSpPr>
          <p:cNvPr id="333" name="Google Shape;333;p39"/>
          <p:cNvSpPr txBox="1"/>
          <p:nvPr/>
        </p:nvSpPr>
        <p:spPr>
          <a:xfrm>
            <a:off x="129750" y="2625600"/>
            <a:ext cx="22485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AR content embedded in the scene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0" title="Jacket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4763" y="293825"/>
            <a:ext cx="6074474" cy="45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1" title="Ca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938" y="318175"/>
            <a:ext cx="6009524" cy="4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1"/>
          <p:cNvSpPr txBox="1"/>
          <p:nvPr/>
        </p:nvSpPr>
        <p:spPr>
          <a:xfrm>
            <a:off x="129750" y="2625600"/>
            <a:ext cx="2221800" cy="20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Distracted from task at hand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Slower responses</a:t>
            </a:r>
            <a:endParaRPr/>
          </a:p>
        </p:txBody>
      </p:sp>
      <p:sp>
        <p:nvSpPr>
          <p:cNvPr id="347" name="Google Shape;347;p41"/>
          <p:cNvSpPr txBox="1"/>
          <p:nvPr>
            <p:ph type="title"/>
          </p:nvPr>
        </p:nvSpPr>
        <p:spPr>
          <a:xfrm>
            <a:off x="311700" y="410000"/>
            <a:ext cx="2317200" cy="12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Direction</a:t>
            </a:r>
            <a:endParaRPr/>
          </a:p>
        </p:txBody>
      </p:sp>
      <p:sp>
        <p:nvSpPr>
          <p:cNvPr id="348" name="Google Shape;348;p4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3458850" y="362750"/>
            <a:ext cx="2226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Symptoms</a:t>
            </a:r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228450" y="1453825"/>
            <a:ext cx="16398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Behavioral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2097975" y="1453825"/>
            <a:ext cx="16398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Cognitive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3904475" y="1453825"/>
            <a:ext cx="16398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Mood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5160825" y="1453825"/>
            <a:ext cx="21114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Psychological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7359975" y="1453825"/>
            <a:ext cx="16398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Speech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133925" y="2307150"/>
            <a:ext cx="17973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Social isolation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Disorganized behavior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Aggression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2019200" y="2362275"/>
            <a:ext cx="16398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Memory loss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ental confusion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Slowness in activity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3823650" y="2394625"/>
            <a:ext cx="16398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nxiety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Apathy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Feeling detached from self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5468175" y="2394625"/>
            <a:ext cx="17304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Hallucination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aranoia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earing voices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112700" y="2362275"/>
            <a:ext cx="18963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Circumstantial speech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ncoherent speech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2" name="Google Shape;112;p15"/>
          <p:cNvCxnSpPr/>
          <p:nvPr/>
        </p:nvCxnSpPr>
        <p:spPr>
          <a:xfrm>
            <a:off x="4447950" y="970550"/>
            <a:ext cx="0" cy="3546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5"/>
          <p:cNvCxnSpPr/>
          <p:nvPr/>
        </p:nvCxnSpPr>
        <p:spPr>
          <a:xfrm>
            <a:off x="994050" y="1268375"/>
            <a:ext cx="69078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5"/>
          <p:cNvCxnSpPr/>
          <p:nvPr/>
        </p:nvCxnSpPr>
        <p:spPr>
          <a:xfrm>
            <a:off x="986175" y="1268375"/>
            <a:ext cx="0" cy="393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2847825" y="1276250"/>
            <a:ext cx="0" cy="393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5"/>
          <p:cNvCxnSpPr/>
          <p:nvPr/>
        </p:nvCxnSpPr>
        <p:spPr>
          <a:xfrm>
            <a:off x="4447950" y="1268375"/>
            <a:ext cx="0" cy="393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6004000" y="1276250"/>
            <a:ext cx="0" cy="393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5"/>
          <p:cNvCxnSpPr/>
          <p:nvPr/>
        </p:nvCxnSpPr>
        <p:spPr>
          <a:xfrm>
            <a:off x="7901850" y="1268375"/>
            <a:ext cx="0" cy="393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5"/>
          <p:cNvSpPr/>
          <p:nvPr/>
        </p:nvSpPr>
        <p:spPr>
          <a:xfrm>
            <a:off x="5591600" y="3155150"/>
            <a:ext cx="1539000" cy="72840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203675" y="2876275"/>
            <a:ext cx="1797300" cy="837000"/>
          </a:xfrm>
          <a:prstGeom prst="frame">
            <a:avLst>
              <a:gd fmla="val 12500" name="adj1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2098050" y="3527750"/>
            <a:ext cx="1639800" cy="780900"/>
          </a:xfrm>
          <a:prstGeom prst="frame">
            <a:avLst>
              <a:gd fmla="val 12500" name="adj1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5551625" y="2307150"/>
            <a:ext cx="1730400" cy="56910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2" title="Ma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750" y="272813"/>
            <a:ext cx="6130500" cy="45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grpSp>
        <p:nvGrpSpPr>
          <p:cNvPr id="129" name="Google Shape;129;p16"/>
          <p:cNvGrpSpPr/>
          <p:nvPr/>
        </p:nvGrpSpPr>
        <p:grpSpPr>
          <a:xfrm>
            <a:off x="431925" y="1304875"/>
            <a:ext cx="2628925" cy="3416400"/>
            <a:chOff x="431925" y="1304875"/>
            <a:chExt cx="2628925" cy="3416400"/>
          </a:xfrm>
        </p:grpSpPr>
        <p:sp>
          <p:nvSpPr>
            <p:cNvPr id="130" name="Google Shape;130;p16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6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Problem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16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Schizophrenic patients are sometimes shunned by the society.</a:t>
            </a:r>
            <a:endParaRPr sz="1600"/>
          </a:p>
        </p:txBody>
      </p:sp>
      <p:grpSp>
        <p:nvGrpSpPr>
          <p:cNvPr id="134" name="Google Shape;134;p16"/>
          <p:cNvGrpSpPr/>
          <p:nvPr/>
        </p:nvGrpSpPr>
        <p:grpSpPr>
          <a:xfrm>
            <a:off x="3320450" y="1304875"/>
            <a:ext cx="2632500" cy="3416400"/>
            <a:chOff x="3320450" y="1304875"/>
            <a:chExt cx="2632500" cy="3416400"/>
          </a:xfrm>
        </p:grpSpPr>
        <p:sp>
          <p:nvSpPr>
            <p:cNvPr id="135" name="Google Shape;135;p16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16"/>
          <p:cNvSpPr txBox="1"/>
          <p:nvPr>
            <p:ph idx="4294967295" type="body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Reason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8" name="Google Shape;138;p16"/>
          <p:cNvSpPr txBox="1"/>
          <p:nvPr>
            <p:ph idx="4294967295" type="body"/>
          </p:nvPr>
        </p:nvSpPr>
        <p:spPr>
          <a:xfrm>
            <a:off x="33967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Not enough awareness about this illness among the general population</a:t>
            </a:r>
            <a:endParaRPr sz="1600"/>
          </a:p>
        </p:txBody>
      </p:sp>
      <p:grpSp>
        <p:nvGrpSpPr>
          <p:cNvPr id="139" name="Google Shape;139;p16"/>
          <p:cNvGrpSpPr/>
          <p:nvPr/>
        </p:nvGrpSpPr>
        <p:grpSpPr>
          <a:xfrm>
            <a:off x="6212550" y="1304875"/>
            <a:ext cx="2632500" cy="3416400"/>
            <a:chOff x="6212550" y="1304875"/>
            <a:chExt cx="2632500" cy="3416400"/>
          </a:xfrm>
        </p:grpSpPr>
        <p:sp>
          <p:nvSpPr>
            <p:cNvPr id="140" name="Google Shape;140;p16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16"/>
          <p:cNvSpPr txBox="1"/>
          <p:nvPr>
            <p:ph idx="4294967295" type="body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Proposed Solution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3" name="Google Shape;143;p16"/>
          <p:cNvSpPr txBox="1"/>
          <p:nvPr>
            <p:ph idx="4294967295" type="body"/>
          </p:nvPr>
        </p:nvSpPr>
        <p:spPr>
          <a:xfrm>
            <a:off x="6286400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Simulate the experience of Schizophrenia to evoke empathy.</a:t>
            </a:r>
            <a:endParaRPr sz="1600"/>
          </a:p>
        </p:txBody>
      </p:sp>
      <p:sp>
        <p:nvSpPr>
          <p:cNvPr id="144" name="Google Shape;144;p1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Questions	</a:t>
            </a:r>
            <a:endParaRPr/>
          </a:p>
        </p:txBody>
      </p:sp>
      <p:sp>
        <p:nvSpPr>
          <p:cNvPr id="150" name="Google Shape;150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RQ1: How accurate is AR simulation in inducing visual and auditory hallucinations?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RQ2: Would a Schizophrenia AR Simulation be an effective technology in evoking empathy and generating awareness regarding the ailment?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RQ3: Can subjects concentrate on the task at hand with different hallucinations?</a:t>
            </a:r>
            <a:endParaRPr/>
          </a:p>
        </p:txBody>
      </p:sp>
      <p:sp>
        <p:nvSpPr>
          <p:cNvPr id="151" name="Google Shape;151;p1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/>
          <p:nvPr>
            <p:ph type="title"/>
          </p:nvPr>
        </p:nvSpPr>
        <p:spPr>
          <a:xfrm>
            <a:off x="262025" y="2149650"/>
            <a:ext cx="4045200" cy="84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vs. VR</a:t>
            </a:r>
            <a:r>
              <a:rPr lang="en"/>
              <a:t>? </a:t>
            </a:r>
            <a:endParaRPr/>
          </a:p>
        </p:txBody>
      </p:sp>
      <p:sp>
        <p:nvSpPr>
          <p:cNvPr id="163" name="Google Shape;163;p19"/>
          <p:cNvSpPr txBox="1"/>
          <p:nvPr>
            <p:ph idx="2" type="body"/>
          </p:nvPr>
        </p:nvSpPr>
        <p:spPr>
          <a:xfrm>
            <a:off x="4923625" y="9147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Unlimited contexts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Hallucinations on real world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VR: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Consistent</a:t>
            </a:r>
            <a:r>
              <a:rPr lang="en"/>
              <a:t> experience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Greater control in the environment setup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>
            <p:ph idx="1" type="body"/>
          </p:nvPr>
        </p:nvSpPr>
        <p:spPr>
          <a:xfrm>
            <a:off x="311700" y="1229875"/>
            <a:ext cx="39432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they used for?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Kinds of Markers?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Integrating them seamlessly into the environment.</a:t>
            </a:r>
            <a:endParaRPr/>
          </a:p>
        </p:txBody>
      </p:sp>
      <p:sp>
        <p:nvSpPr>
          <p:cNvPr id="170" name="Google Shape;170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Markers in Augmented Reality</a:t>
            </a:r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819" y="708221"/>
            <a:ext cx="1286726" cy="204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500" y="2756700"/>
            <a:ext cx="3107599" cy="20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Integrating Markers into Our World</a:t>
            </a:r>
            <a:endParaRPr/>
          </a:p>
        </p:txBody>
      </p:sp>
      <p:sp>
        <p:nvSpPr>
          <p:cNvPr id="179" name="Google Shape;179;p2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markers that were readily available were weird and obvious.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They had to be ‘directed’ into the scene in an intuitive and non obvious manner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Included everyday objects as targets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Hid the markers in the scene until they had to be shown to the subject</a:t>
            </a:r>
            <a:endParaRPr/>
          </a:p>
        </p:txBody>
      </p:sp>
      <p:sp>
        <p:nvSpPr>
          <p:cNvPr id="180" name="Google Shape;180;p2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